
<file path=[Content_Types].xml><?xml version="1.0" encoding="utf-8"?>
<Types xmlns="http://schemas.openxmlformats.org/package/2006/content-types"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0" r:id="rId1"/>
    <p:sldMasterId id="2147483671" r:id="rId2"/>
  </p:sldMasterIdLst>
  <p:notesMasterIdLst>
    <p:notesMasterId r:id="rId16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8" r:id="rId10"/>
    <p:sldId id="263" r:id="rId11"/>
    <p:sldId id="264" r:id="rId12"/>
    <p:sldId id="265" r:id="rId13"/>
    <p:sldId id="266" r:id="rId14"/>
    <p:sldId id="267" r:id="rId15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7"/>
    <p:restoredTop sz="94690"/>
  </p:normalViewPr>
  <p:slideViewPr>
    <p:cSldViewPr snapToGrid="0">
      <p:cViewPr>
        <p:scale>
          <a:sx n="110" d="100"/>
          <a:sy n="110" d="100"/>
        </p:scale>
        <p:origin x="872" y="3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2a5cb81c30d_0_5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56" name="Google Shape;256;g2a5cb81c30d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2a5cb81c30d_4_8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8" name="Google Shape;268;g2a5cb81c30d_4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2a5cb81c30d_0_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81" name="Google Shape;281;g2a5cb81c30d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2a5fe9c0276_0_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2" name="Google Shape;292;g2a5fe9c0276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a5cb81c30d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1" name="Google Shape;171;g2a5cb81c30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a5cb81c30d_7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3" name="Google Shape;183;g2a5cb81c30d_7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a5cb81c30d_8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3" name="Google Shape;193;g2a5cb81c30d_8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a5cb81c30d_0_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5" name="Google Shape;205;g2a5cb81c30d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a5cb81c30d_7_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6" name="Google Shape;216;g2a5cb81c30d_7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a5cb81c30d_0_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5" name="Google Shape;225;g2a5cb81c30d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a5cb81c30d_0_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5" name="Google Shape;225;g2a5cb81c30d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5160239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2a5cb81c30d_8_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6" name="Google Shape;236;g2a5cb81c30d_8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foli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 und vertikaler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kaler Titel u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folie" type="title">
  <p:cSld name="TITLE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4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93" name="Google Shape;93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 und Inhalt" type="obj">
  <p:cSld name="OBJECT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9" name="Google Shape;99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bschnitts-&#10;überschrift" type="secHead">
  <p:cSld name="SECTION_HEADER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6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16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05" name="Google Shape;105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Zwei Inhalte" type="twoObj">
  <p:cSld name="TWO_OBJECTS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1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1" name="Google Shape;111;p17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2" name="Google Shape;112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gleich" type="twoTxTwoObj">
  <p:cSld name="TWO_OBJECTS_WITH_TEXT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8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8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18" name="Google Shape;118;p18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9" name="Google Shape;119;p18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20" name="Google Shape;120;p18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1" name="Google Shape;121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r Titel" type="titleOnly">
  <p:cSld name="TITLE_ONLY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er" type="blank">
  <p:cSld name="BLANK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halt mit Überschrift" type="objTx">
  <p:cSld name="OBJECT_WITH_CAPTION_TEXT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1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21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136" name="Google Shape;136;p21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37" name="Google Shape;137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 und Inhal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ld mit Überschrift" type="picTx">
  <p:cSld name="PICTURE_WITH_CAPTION_TEXT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22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143" name="Google Shape;143;p22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44" name="Google Shape;144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 und vertikaler Text" type="vertTx">
  <p:cSld name="VERTICAL_TEXT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23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0" name="Google Shape;150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kaler Titel und Text" type="vertTitleAndTx">
  <p:cSld name="VERTICAL_TITLE_AND_VERTICAL_TEXT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4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24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6" name="Google Shape;156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bschnitts-&#10;überschrift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Zwei Inhalte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gleich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r Titel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er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halt mit Überschrift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ld mit Überschrift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9.png"/><Relationship Id="rId5" Type="http://schemas.openxmlformats.org/officeDocument/2006/relationships/image" Target="../media/image20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1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5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.png"/><Relationship Id="rId5" Type="http://schemas.openxmlformats.org/officeDocument/2006/relationships/image" Target="../media/image17.jp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Video 4">
            <a:hlinkClick r:id="" action="ppaction://media"/>
            <a:extLst>
              <a:ext uri="{FF2B5EF4-FFF2-40B4-BE49-F238E27FC236}">
                <a16:creationId xmlns:a16="http://schemas.microsoft.com/office/drawing/2014/main" id="{5DC34F8E-520A-43EA-EB93-7498DF68CB6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75" y="4763"/>
            <a:ext cx="12192000" cy="6858000"/>
          </a:xfrm>
          <a:prstGeom prst="rect">
            <a:avLst/>
          </a:prstGeom>
        </p:spPr>
      </p:pic>
      <p:pic>
        <p:nvPicPr>
          <p:cNvPr id="90" name="Google Shape;90;p13" descr="Ein Bild, das Text, Schrift, Screenshot, Grafiken enthält.&#10;&#10;Automatisch generierte Beschreibu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668000" y="315345"/>
            <a:ext cx="1364843" cy="714943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3" descr="Ein Bild, das Schwarz, Dunkelheit enthält.&#10;&#10;Automatisch generierte Beschreibu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171026" y="507206"/>
            <a:ext cx="1130613" cy="408522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1</a:t>
            </a:fld>
            <a:endParaRPr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436DA43A-5D1D-E021-541D-C0B3EB04DAA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DE" b="1" dirty="0">
                <a:solidFill>
                  <a:schemeClr val="bg1"/>
                </a:solidFill>
              </a:rPr>
              <a:t>Alex, Florian, Leonard, Mohamad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89DB027A-6D0B-66DD-6C5E-279E8EBD18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txBody>
          <a:bodyPr/>
          <a:lstStyle/>
          <a:p>
            <a:r>
              <a:rPr lang="en-DE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Quantum Financial Forecasting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Google Shape;26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03342" y="3443841"/>
            <a:ext cx="5935367" cy="3145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33" descr="Ein Bild, das Text, Schrift, Screenshot, Grafiken enthält.&#10;&#10;Automatisch generierte Beschreibu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668000" y="315345"/>
            <a:ext cx="1364844" cy="71494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33" descr="Ein Bild, das Schwarz, Dunkelheit enthält.&#10;&#10;Automatisch generierte Beschreibu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171026" y="507206"/>
            <a:ext cx="1130613" cy="408522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33"/>
          <p:cNvSpPr txBox="1"/>
          <p:nvPr/>
        </p:nvSpPr>
        <p:spPr>
          <a:xfrm>
            <a:off x="4556123" y="6488668"/>
            <a:ext cx="3079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de-DE" sz="1800" b="0" i="0" u="none" strike="noStrike" cap="none">
                <a:solidFill>
                  <a:srgbClr val="AEABAB"/>
                </a:solidFill>
                <a:latin typeface="Calibri"/>
                <a:ea typeface="Calibri"/>
                <a:cs typeface="Calibri"/>
                <a:sym typeface="Calibri"/>
              </a:rPr>
              <a:t>Quantum Financial Forecasting</a:t>
            </a:r>
            <a:endParaRPr sz="1800" b="0" i="0" u="none" strike="noStrike" cap="none">
              <a:solidFill>
                <a:srgbClr val="AEABA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1" name="Google Shape;261;p33"/>
          <p:cNvSpPr txBox="1"/>
          <p:nvPr/>
        </p:nvSpPr>
        <p:spPr>
          <a:xfrm>
            <a:off x="222881" y="268584"/>
            <a:ext cx="79863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de-DE" sz="4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Solution Approach - Model</a:t>
            </a:r>
            <a:endParaRPr sz="44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2" name="Google Shape;262;p33"/>
          <p:cNvSpPr txBox="1"/>
          <p:nvPr/>
        </p:nvSpPr>
        <p:spPr>
          <a:xfrm>
            <a:off x="767250" y="1711550"/>
            <a:ext cx="67989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3" name="Google Shape;263;p33"/>
          <p:cNvSpPr txBox="1"/>
          <p:nvPr/>
        </p:nvSpPr>
        <p:spPr>
          <a:xfrm>
            <a:off x="219522" y="1812900"/>
            <a:ext cx="11130900" cy="1908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5080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</a:pPr>
            <a:r>
              <a:rPr lang="en-US" sz="2800" b="1" u="sng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Dimension Reduction</a:t>
            </a:r>
          </a:p>
          <a:p>
            <a:pPr marL="508000"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dk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Principal component analysis (PCA)</a:t>
            </a:r>
          </a:p>
          <a:p>
            <a:pPr marL="508000"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dk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Autoencoder e.g., Variational Autoencoder (VAE)</a:t>
            </a:r>
          </a:p>
          <a:p>
            <a:pPr marL="508000"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dk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Amplitude Encoding from </a:t>
            </a:r>
            <a:r>
              <a:rPr lang="en-US" sz="2800" dirty="0" err="1">
                <a:solidFill>
                  <a:schemeClr val="dk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PennyLane</a:t>
            </a:r>
            <a:endParaRPr lang="en-US" sz="2800" dirty="0">
              <a:solidFill>
                <a:schemeClr val="dk1"/>
              </a:solidFill>
              <a:latin typeface="Calibri Light" panose="020F0302020204030204" pitchFamily="34" charset="0"/>
              <a:ea typeface="Calibri"/>
              <a:cs typeface="Calibri Light" panose="020F0302020204030204" pitchFamily="34" charset="0"/>
              <a:sym typeface="Calibri"/>
            </a:endParaRPr>
          </a:p>
        </p:txBody>
      </p:sp>
      <p:sp>
        <p:nvSpPr>
          <p:cNvPr id="265" name="Google Shape;265;p3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de-DE"/>
              <a:t>10</a:t>
            </a:fld>
            <a:endParaRPr/>
          </a:p>
        </p:txBody>
      </p:sp>
      <p:sp>
        <p:nvSpPr>
          <p:cNvPr id="4" name="Google Shape;249;p32">
            <a:extLst>
              <a:ext uri="{FF2B5EF4-FFF2-40B4-BE49-F238E27FC236}">
                <a16:creationId xmlns:a16="http://schemas.microsoft.com/office/drawing/2014/main" id="{992698C7-B1AF-E8C8-9087-D82BF7ABF7E8}"/>
              </a:ext>
            </a:extLst>
          </p:cNvPr>
          <p:cNvSpPr txBox="1"/>
          <p:nvPr/>
        </p:nvSpPr>
        <p:spPr>
          <a:xfrm>
            <a:off x="222881" y="1271500"/>
            <a:ext cx="7790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dk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Refine our model using different approaches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4" descr="Ein Bild, das Text, Schrift, Screenshot, Grafiken enthält.&#10;&#10;Automatisch generierte Beschreibu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68000" y="315345"/>
            <a:ext cx="1364843" cy="7149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34" descr="Ein Bild, das Schwarz, Dunkelheit enthält.&#10;&#10;Automatisch generierte Beschreibu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171026" y="507206"/>
            <a:ext cx="1130613" cy="408522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3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de-DE"/>
              <a:t>11</a:t>
            </a:fld>
            <a:endParaRPr/>
          </a:p>
        </p:txBody>
      </p:sp>
      <p:sp>
        <p:nvSpPr>
          <p:cNvPr id="273" name="Google Shape;273;p34"/>
          <p:cNvSpPr txBox="1"/>
          <p:nvPr/>
        </p:nvSpPr>
        <p:spPr>
          <a:xfrm>
            <a:off x="222881" y="268584"/>
            <a:ext cx="7986360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de-DE" sz="4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Autoencoder</a:t>
            </a:r>
            <a:endParaRPr sz="44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" name="Google Shape;274;p34"/>
          <p:cNvSpPr txBox="1"/>
          <p:nvPr/>
        </p:nvSpPr>
        <p:spPr>
          <a:xfrm>
            <a:off x="222875" y="1189225"/>
            <a:ext cx="10849200" cy="46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080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</a:pPr>
            <a:r>
              <a:rPr lang="en-US" sz="2800" dirty="0">
                <a:solidFill>
                  <a:schemeClr val="dk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     → Number of stock data indicators can get very large</a:t>
            </a:r>
          </a:p>
          <a:p>
            <a:pPr marL="508000" lvl="1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</a:pPr>
            <a:r>
              <a:rPr lang="en-US" sz="2800" dirty="0">
                <a:solidFill>
                  <a:schemeClr val="dk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	only a small amount of qubits are available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800" dirty="0">
              <a:solidFill>
                <a:schemeClr val="dk1"/>
              </a:solidFill>
              <a:latin typeface="Calibri Light" panose="020F0302020204030204" pitchFamily="34" charset="0"/>
              <a:ea typeface="Calibri"/>
              <a:cs typeface="Calibri Light" panose="020F0302020204030204" pitchFamily="34" charset="0"/>
              <a:sym typeface="Calibri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dk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→ reduction of dimensionality with a VAE to shrink the amount of 	inputs down to the number of used qubits</a:t>
            </a:r>
          </a:p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800" dirty="0">
              <a:solidFill>
                <a:schemeClr val="dk1"/>
              </a:solidFill>
              <a:latin typeface="Calibri Light" panose="020F0302020204030204" pitchFamily="34" charset="0"/>
              <a:ea typeface="Calibri"/>
              <a:cs typeface="Calibri Light" panose="020F0302020204030204" pitchFamily="34" charset="0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800" dirty="0">
              <a:solidFill>
                <a:schemeClr val="dk1"/>
              </a:solidFill>
              <a:latin typeface="Calibri Light" panose="020F0302020204030204" pitchFamily="34" charset="0"/>
              <a:ea typeface="Calibri"/>
              <a:cs typeface="Calibri Light" panose="020F0302020204030204" pitchFamily="34" charset="0"/>
              <a:sym typeface="Calibri"/>
            </a:endParaRPr>
          </a:p>
        </p:txBody>
      </p:sp>
      <p:sp>
        <p:nvSpPr>
          <p:cNvPr id="275" name="Google Shape;275;p34"/>
          <p:cNvSpPr/>
          <p:nvPr/>
        </p:nvSpPr>
        <p:spPr>
          <a:xfrm rot="2343585">
            <a:off x="687372" y="1728382"/>
            <a:ext cx="541259" cy="476877"/>
          </a:xfrm>
          <a:prstGeom prst="lightningBolt">
            <a:avLst/>
          </a:prstGeom>
          <a:solidFill>
            <a:srgbClr val="FF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6" name="Google Shape;276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7600" y="3400563"/>
            <a:ext cx="4416794" cy="32778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36719" y="3466725"/>
            <a:ext cx="5935367" cy="3145575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34"/>
          <p:cNvSpPr txBox="1"/>
          <p:nvPr/>
        </p:nvSpPr>
        <p:spPr>
          <a:xfrm>
            <a:off x="4556123" y="6488668"/>
            <a:ext cx="307975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de-DE" sz="1800" b="0" i="0" u="none" strike="noStrike" cap="none">
                <a:solidFill>
                  <a:srgbClr val="AEABAB"/>
                </a:solidFill>
                <a:latin typeface="Calibri"/>
                <a:ea typeface="Calibri"/>
                <a:cs typeface="Calibri"/>
                <a:sym typeface="Calibri"/>
              </a:rPr>
              <a:t>Quantum Financial Forecasting</a:t>
            </a:r>
            <a:endParaRPr sz="1800" b="0" i="0" u="none" strike="noStrike" cap="none">
              <a:solidFill>
                <a:srgbClr val="AEABA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Google Shape;283;p35" descr="Ein Bild, das Text, Schrift, Screenshot, Grafiken enthält.&#10;&#10;Automatisch generierte Beschreibu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68000" y="315345"/>
            <a:ext cx="1364844" cy="71494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35" descr="Ein Bild, das Schwarz, Dunkelheit enthält.&#10;&#10;Automatisch generierte Beschreibu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171026" y="507206"/>
            <a:ext cx="1130613" cy="408522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35"/>
          <p:cNvSpPr txBox="1"/>
          <p:nvPr/>
        </p:nvSpPr>
        <p:spPr>
          <a:xfrm>
            <a:off x="4556123" y="6488668"/>
            <a:ext cx="3079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de-DE" sz="1800" b="0" i="0" u="none" strike="noStrike" cap="none">
                <a:solidFill>
                  <a:srgbClr val="AEABAB"/>
                </a:solidFill>
                <a:latin typeface="Calibri"/>
                <a:ea typeface="Calibri"/>
                <a:cs typeface="Calibri"/>
                <a:sym typeface="Calibri"/>
              </a:rPr>
              <a:t>Quantum Financial Forecasting</a:t>
            </a:r>
            <a:endParaRPr sz="1800" b="0" i="0" u="none" strike="noStrike" cap="none">
              <a:solidFill>
                <a:srgbClr val="AEABA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6" name="Google Shape;286;p3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de-DE"/>
              <a:t>12</a:t>
            </a:fld>
            <a:endParaRPr/>
          </a:p>
        </p:txBody>
      </p:sp>
      <p:sp>
        <p:nvSpPr>
          <p:cNvPr id="287" name="Google Shape;287;p35"/>
          <p:cNvSpPr txBox="1"/>
          <p:nvPr/>
        </p:nvSpPr>
        <p:spPr>
          <a:xfrm>
            <a:off x="222881" y="268584"/>
            <a:ext cx="79863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de-DE" sz="4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Optimization</a:t>
            </a:r>
            <a:endParaRPr sz="44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Google Shape;288;p35"/>
          <p:cNvSpPr txBox="1"/>
          <p:nvPr/>
        </p:nvSpPr>
        <p:spPr>
          <a:xfrm>
            <a:off x="222881" y="1509847"/>
            <a:ext cx="4720200" cy="2769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u="sng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Hyperparameter Optimization</a:t>
            </a:r>
            <a:endParaRPr lang="en-US" sz="2800" u="sng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dk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Number of qubits</a:t>
            </a:r>
          </a:p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dk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Sequence length</a:t>
            </a:r>
          </a:p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dk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Learning rate</a:t>
            </a:r>
          </a:p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dk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Batch size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" name="Google Shape;289;p35"/>
          <p:cNvSpPr txBox="1"/>
          <p:nvPr/>
        </p:nvSpPr>
        <p:spPr>
          <a:xfrm>
            <a:off x="222881" y="4108721"/>
            <a:ext cx="9259646" cy="1908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u="sng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Different Architectures</a:t>
            </a:r>
          </a:p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dk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Number of layers</a:t>
            </a:r>
          </a:p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dk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Different rotations in the Variational layer</a:t>
            </a:r>
          </a:p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dk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Trainable parameters in the encoding layer [1]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9EF29B9-21D2-E172-3526-FED8195F70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2619" y="2101850"/>
            <a:ext cx="6286500" cy="265430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92AF89-3558-A6DE-907A-E4C6A94BDF8F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xfrm>
            <a:off x="222881" y="6224291"/>
            <a:ext cx="5909943" cy="365125"/>
          </a:xfrm>
        </p:spPr>
        <p:txBody>
          <a:bodyPr/>
          <a:lstStyle/>
          <a:p>
            <a:r>
              <a:rPr lang="en-GB" dirty="0"/>
              <a:t>[1] Ben </a:t>
            </a:r>
            <a:r>
              <a:rPr lang="en-GB" dirty="0" err="1"/>
              <a:t>Jaderberg</a:t>
            </a:r>
            <a:r>
              <a:rPr lang="en-GB" dirty="0"/>
              <a:t> et al. - Let Quantum Neural Networks Choose Their Own Frequencies</a:t>
            </a:r>
            <a:endParaRPr lang="en-D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9591340-FB98-222B-5F01-BD858024E460}"/>
              </a:ext>
            </a:extLst>
          </p:cNvPr>
          <p:cNvSpPr/>
          <p:nvPr/>
        </p:nvSpPr>
        <p:spPr>
          <a:xfrm>
            <a:off x="7164729" y="1967696"/>
            <a:ext cx="1157468" cy="28705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36" descr="Ein Bild, das Text, Schrift, Screenshot, Grafiken enthält.&#10;&#10;Automatisch generierte Beschreibu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68000" y="315345"/>
            <a:ext cx="1364844" cy="71494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36" descr="Ein Bild, das Schwarz, Dunkelheit enthält.&#10;&#10;Automatisch generierte Beschreibu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171026" y="507206"/>
            <a:ext cx="1130613" cy="408522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36"/>
          <p:cNvSpPr txBox="1"/>
          <p:nvPr/>
        </p:nvSpPr>
        <p:spPr>
          <a:xfrm>
            <a:off x="4556123" y="6488668"/>
            <a:ext cx="3079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de-DE" sz="1800" b="0" i="0" u="none" strike="noStrike" cap="none">
                <a:solidFill>
                  <a:srgbClr val="AEABAB"/>
                </a:solidFill>
                <a:latin typeface="Calibri"/>
                <a:ea typeface="Calibri"/>
                <a:cs typeface="Calibri"/>
                <a:sym typeface="Calibri"/>
              </a:rPr>
              <a:t>Quantum Financial Forecasting</a:t>
            </a:r>
            <a:endParaRPr sz="1800" b="0" i="0" u="none" strike="noStrike" cap="none">
              <a:solidFill>
                <a:srgbClr val="AEABA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7" name="Google Shape;297;p3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de-DE"/>
              <a:t>13</a:t>
            </a:fld>
            <a:endParaRPr/>
          </a:p>
        </p:txBody>
      </p:sp>
      <p:sp>
        <p:nvSpPr>
          <p:cNvPr id="298" name="Google Shape;298;p36"/>
          <p:cNvSpPr txBox="1"/>
          <p:nvPr/>
        </p:nvSpPr>
        <p:spPr>
          <a:xfrm>
            <a:off x="222881" y="268584"/>
            <a:ext cx="79863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de-DE" sz="4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Outlook</a:t>
            </a:r>
            <a:endParaRPr sz="44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9" name="Google Shape;299;p36"/>
          <p:cNvSpPr txBox="1"/>
          <p:nvPr/>
        </p:nvSpPr>
        <p:spPr>
          <a:xfrm>
            <a:off x="222875" y="1503188"/>
            <a:ext cx="10932900" cy="42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27050"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dk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Visualize the performance data of each model and compare them</a:t>
            </a:r>
          </a:p>
          <a:p>
            <a:pPr marL="527050"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dk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Modify model to predict next two weeks based on its own predictions  </a:t>
            </a:r>
          </a:p>
          <a:p>
            <a:pPr marL="527050"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dk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Predict stock price movements</a:t>
            </a:r>
          </a:p>
          <a:p>
            <a:pPr marL="527050"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dk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Test on real hardware</a:t>
            </a:r>
          </a:p>
          <a:p>
            <a:pPr marL="527050"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dk1"/>
              </a:solidFill>
              <a:latin typeface="Calibri Light" panose="020F0302020204030204" pitchFamily="34" charset="0"/>
              <a:ea typeface="Calibri"/>
              <a:cs typeface="Calibri Light" panose="020F0302020204030204" pitchFamily="34" charset="0"/>
              <a:sym typeface="Calibri"/>
            </a:endParaRPr>
          </a:p>
          <a:p>
            <a:pPr marL="527050"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 panose="020B0604020202020204" pitchFamily="34" charset="0"/>
              <a:buChar char="•"/>
            </a:pPr>
            <a:r>
              <a:rPr lang="en-US" sz="2800" b="1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Extra:</a:t>
            </a:r>
            <a:r>
              <a:rPr lang="en-US" sz="2800" u="none" strike="noStrike" dirty="0">
                <a:solidFill>
                  <a:srgbClr val="000000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 Predict first 2 weeks of stock data from January 1st 2024, show results on 4th Milestone</a:t>
            </a:r>
            <a:endParaRPr lang="en-US" sz="2800" dirty="0">
              <a:solidFill>
                <a:schemeClr val="dk1"/>
              </a:solidFill>
              <a:latin typeface="Calibri Light" panose="020F0302020204030204" pitchFamily="34" charset="0"/>
              <a:ea typeface="Calibri"/>
              <a:cs typeface="Calibri Light" panose="020F0302020204030204" pitchFamily="34" charset="0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98075" y="3809229"/>
            <a:ext cx="6000750" cy="3152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6" descr="Ein Bild, das Text, Schrift, Screenshot, Grafiken enthält.&#10;&#10;Automatisch generierte Beschreibu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668000" y="315345"/>
            <a:ext cx="1364844" cy="7149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6" descr="Ein Bild, das Schwarz, Dunkelheit enthält.&#10;&#10;Automatisch generierte Beschreibu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171026" y="507206"/>
            <a:ext cx="1130613" cy="408522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6"/>
          <p:cNvSpPr txBox="1"/>
          <p:nvPr/>
        </p:nvSpPr>
        <p:spPr>
          <a:xfrm>
            <a:off x="4556123" y="6488668"/>
            <a:ext cx="3079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de-DE" sz="1800" b="0" i="0" u="none" strike="noStrike" cap="none">
                <a:solidFill>
                  <a:srgbClr val="AEABAB"/>
                </a:solidFill>
                <a:latin typeface="Calibri"/>
                <a:ea typeface="Calibri"/>
                <a:cs typeface="Calibri"/>
                <a:sym typeface="Calibri"/>
              </a:rPr>
              <a:t>Quantum Financial Forecasting</a:t>
            </a:r>
            <a:endParaRPr sz="1800" b="0" i="0" u="none" strike="noStrike" cap="none">
              <a:solidFill>
                <a:srgbClr val="AEABA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de-DE"/>
              <a:t>2</a:t>
            </a:fld>
            <a:endParaRPr/>
          </a:p>
        </p:txBody>
      </p:sp>
      <p:sp>
        <p:nvSpPr>
          <p:cNvPr id="178" name="Google Shape;178;p26"/>
          <p:cNvSpPr txBox="1"/>
          <p:nvPr/>
        </p:nvSpPr>
        <p:spPr>
          <a:xfrm>
            <a:off x="222881" y="268584"/>
            <a:ext cx="79863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de-DE" sz="4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 did we achieve?</a:t>
            </a:r>
            <a:endParaRPr sz="44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p26"/>
          <p:cNvSpPr txBox="1"/>
          <p:nvPr/>
        </p:nvSpPr>
        <p:spPr>
          <a:xfrm>
            <a:off x="3057175" y="507200"/>
            <a:ext cx="67989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26"/>
          <p:cNvSpPr txBox="1"/>
          <p:nvPr/>
        </p:nvSpPr>
        <p:spPr>
          <a:xfrm>
            <a:off x="171400" y="1436400"/>
            <a:ext cx="10606200" cy="39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08000"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dk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QLSTM modifications from mathematical functions to stock data</a:t>
            </a:r>
          </a:p>
          <a:p>
            <a:pPr marL="508000"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dk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Stock data gathered from </a:t>
            </a:r>
            <a:r>
              <a:rPr lang="en-US" sz="2800" dirty="0" err="1">
                <a:solidFill>
                  <a:schemeClr val="dk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AlphaVantage</a:t>
            </a:r>
            <a:r>
              <a:rPr lang="en-US" sz="2800" dirty="0">
                <a:solidFill>
                  <a:schemeClr val="dk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 (30 stocks, last 2 years)</a:t>
            </a:r>
          </a:p>
          <a:p>
            <a:pPr marL="508000"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dk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Meeting about autoencoders with Michael </a:t>
            </a:r>
            <a:r>
              <a:rPr lang="en-US" sz="2800" dirty="0" err="1">
                <a:solidFill>
                  <a:schemeClr val="dk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Kölle</a:t>
            </a:r>
            <a:endParaRPr lang="en-US" sz="2800" dirty="0">
              <a:solidFill>
                <a:schemeClr val="dk1"/>
              </a:solidFill>
              <a:latin typeface="Calibri Light" panose="020F0302020204030204" pitchFamily="34" charset="0"/>
              <a:ea typeface="Calibri"/>
              <a:cs typeface="Calibri Light" panose="020F0302020204030204" pitchFamily="34" charset="0"/>
              <a:sym typeface="Calibri"/>
            </a:endParaRPr>
          </a:p>
          <a:p>
            <a:pPr marL="508000"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dk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Finalization of QRNN model</a:t>
            </a:r>
          </a:p>
          <a:p>
            <a:pPr marL="508000"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dk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Performance of QLSTM vs. QRNN vs. Baseline</a:t>
            </a:r>
          </a:p>
          <a:p>
            <a:pPr marL="508000"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dk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Consideration of additional indicators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27" descr="Ein Bild, das Text, Schrift, Screenshot, Grafiken enthält.&#10;&#10;Automatisch generierte Beschreibu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68000" y="315345"/>
            <a:ext cx="1364844" cy="7149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7" descr="Ein Bild, das Schwarz, Dunkelheit enthält.&#10;&#10;Automatisch generierte Beschreibu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171026" y="507206"/>
            <a:ext cx="1130613" cy="408522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7"/>
          <p:cNvSpPr txBox="1"/>
          <p:nvPr/>
        </p:nvSpPr>
        <p:spPr>
          <a:xfrm>
            <a:off x="4556123" y="6488668"/>
            <a:ext cx="3079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de-DE" sz="1800" b="0" i="0" u="none" strike="noStrike" cap="none">
                <a:solidFill>
                  <a:srgbClr val="AEABAB"/>
                </a:solidFill>
                <a:latin typeface="Calibri"/>
                <a:ea typeface="Calibri"/>
                <a:cs typeface="Calibri"/>
                <a:sym typeface="Calibri"/>
              </a:rPr>
              <a:t>Quantum Financial Forecasting</a:t>
            </a:r>
            <a:endParaRPr sz="1800" b="0" i="0" u="none" strike="noStrike" cap="none">
              <a:solidFill>
                <a:srgbClr val="AEABA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de-DE"/>
              <a:t>3</a:t>
            </a:fld>
            <a:endParaRPr/>
          </a:p>
        </p:txBody>
      </p:sp>
      <p:sp>
        <p:nvSpPr>
          <p:cNvPr id="189" name="Google Shape;189;p27"/>
          <p:cNvSpPr txBox="1"/>
          <p:nvPr/>
        </p:nvSpPr>
        <p:spPr>
          <a:xfrm>
            <a:off x="222881" y="268584"/>
            <a:ext cx="79863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de-DE" sz="4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Our Models QRNN and QLSTM</a:t>
            </a:r>
            <a:endParaRPr sz="44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p27"/>
          <p:cNvSpPr txBox="1"/>
          <p:nvPr/>
        </p:nvSpPr>
        <p:spPr>
          <a:xfrm>
            <a:off x="222875" y="1493075"/>
            <a:ext cx="10849200" cy="46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08000"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 pitchFamily="34" charset="0"/>
              <a:buChar char="•"/>
            </a:pPr>
            <a:r>
              <a:rPr lang="en-US" sz="2800" b="1" u="sng" dirty="0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Training phase:</a:t>
            </a: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dk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Train on 70% of the stock data</a:t>
            </a: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dk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Consider the previous 10 days for next-day prediction</a:t>
            </a: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dk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Calculate loss and update parameters, 20 epochs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800" u="sng" dirty="0">
              <a:solidFill>
                <a:schemeClr val="dk1"/>
              </a:solidFill>
              <a:latin typeface="Calibri Light" panose="020F0302020204030204" pitchFamily="34" charset="0"/>
              <a:ea typeface="Calibri"/>
              <a:cs typeface="Calibri Light" panose="020F0302020204030204" pitchFamily="34" charset="0"/>
              <a:sym typeface="Calibri"/>
            </a:endParaRPr>
          </a:p>
          <a:p>
            <a:pPr marL="508000"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 pitchFamily="34" charset="0"/>
              <a:buChar char="•"/>
            </a:pPr>
            <a:r>
              <a:rPr lang="en-US" sz="2800" b="1" u="sng" dirty="0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Testing phase:</a:t>
            </a: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dk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Test performance on 30% of the unseen stock data (last 6 months)</a:t>
            </a: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 dirty="0">
                <a:solidFill>
                  <a:schemeClr val="dk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Consider the previous 10 days for next-day prediction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28" descr="Ein Bild, das Text, Schrift, Screenshot, Grafiken enthält.&#10;&#10;Automatisch generierte Beschreibu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68000" y="315345"/>
            <a:ext cx="1364844" cy="7149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8" descr="Ein Bild, das Schwarz, Dunkelheit enthält.&#10;&#10;Automatisch generierte Beschreibu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171026" y="507206"/>
            <a:ext cx="1130613" cy="408522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8"/>
          <p:cNvSpPr txBox="1"/>
          <p:nvPr/>
        </p:nvSpPr>
        <p:spPr>
          <a:xfrm>
            <a:off x="4556123" y="6488668"/>
            <a:ext cx="3079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de-DE" sz="1800" b="0" i="0" u="none" strike="noStrike" cap="none">
                <a:solidFill>
                  <a:srgbClr val="AEABAB"/>
                </a:solidFill>
                <a:latin typeface="Calibri"/>
                <a:ea typeface="Calibri"/>
                <a:cs typeface="Calibri"/>
                <a:sym typeface="Calibri"/>
              </a:rPr>
              <a:t>Quantum Financial Forecasting</a:t>
            </a:r>
            <a:endParaRPr sz="1800" b="0" i="0" u="none" strike="noStrike" cap="none">
              <a:solidFill>
                <a:srgbClr val="AEABA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de-DE"/>
              <a:t>4</a:t>
            </a:fld>
            <a:endParaRPr/>
          </a:p>
        </p:txBody>
      </p:sp>
      <p:sp>
        <p:nvSpPr>
          <p:cNvPr id="199" name="Google Shape;199;p28"/>
          <p:cNvSpPr txBox="1"/>
          <p:nvPr/>
        </p:nvSpPr>
        <p:spPr>
          <a:xfrm>
            <a:off x="222881" y="268584"/>
            <a:ext cx="79863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de-DE" sz="4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Results QRNN</a:t>
            </a:r>
            <a:endParaRPr sz="44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0" name="Google Shape;200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1451236"/>
            <a:ext cx="6000774" cy="46346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8"/>
          <p:cNvPicPr preferRelativeResize="0"/>
          <p:nvPr/>
        </p:nvPicPr>
        <p:blipFill rotWithShape="1">
          <a:blip r:embed="rId6">
            <a:alphaModFix/>
          </a:blip>
          <a:srcRect t="-2100" b="2100"/>
          <a:stretch/>
        </p:blipFill>
        <p:spPr>
          <a:xfrm>
            <a:off x="6159927" y="1362523"/>
            <a:ext cx="6032071" cy="46588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D6066F8-1B80-EFF2-C468-2CD4D10944FC}"/>
              </a:ext>
            </a:extLst>
          </p:cNvPr>
          <p:cNvSpPr/>
          <p:nvPr/>
        </p:nvSpPr>
        <p:spPr>
          <a:xfrm>
            <a:off x="683784" y="6030183"/>
            <a:ext cx="3364801" cy="21563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TRAIN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743A4BF-5787-08F4-B849-9EDA684E9920}"/>
              </a:ext>
            </a:extLst>
          </p:cNvPr>
          <p:cNvSpPr/>
          <p:nvPr/>
        </p:nvSpPr>
        <p:spPr>
          <a:xfrm>
            <a:off x="3990222" y="6029658"/>
            <a:ext cx="1689816" cy="21563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TEST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1D4B782-C4EA-1776-A85B-C535D751A943}"/>
              </a:ext>
            </a:extLst>
          </p:cNvPr>
          <p:cNvSpPr/>
          <p:nvPr/>
        </p:nvSpPr>
        <p:spPr>
          <a:xfrm>
            <a:off x="6866595" y="6034157"/>
            <a:ext cx="3364801" cy="21563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TRAIN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D76581D-C59D-CFD3-62D0-187C35FE5F71}"/>
              </a:ext>
            </a:extLst>
          </p:cNvPr>
          <p:cNvSpPr/>
          <p:nvPr/>
        </p:nvSpPr>
        <p:spPr>
          <a:xfrm>
            <a:off x="10173033" y="6033632"/>
            <a:ext cx="1689816" cy="21563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TEST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29" descr="Ein Bild, das Text, Schrift, Screenshot, Grafiken enthält.&#10;&#10;Automatisch generierte Beschreibu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68000" y="315345"/>
            <a:ext cx="1364844" cy="71494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29" descr="Ein Bild, das Schwarz, Dunkelheit enthält.&#10;&#10;Automatisch generierte Beschreibu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171026" y="507206"/>
            <a:ext cx="1130613" cy="408522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29"/>
          <p:cNvSpPr txBox="1"/>
          <p:nvPr/>
        </p:nvSpPr>
        <p:spPr>
          <a:xfrm>
            <a:off x="4556123" y="6488668"/>
            <a:ext cx="3079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de-DE" sz="1800" b="0" i="0" u="none" strike="noStrike" cap="none">
                <a:solidFill>
                  <a:srgbClr val="AEABAB"/>
                </a:solidFill>
                <a:latin typeface="Calibri"/>
                <a:ea typeface="Calibri"/>
                <a:cs typeface="Calibri"/>
                <a:sym typeface="Calibri"/>
              </a:rPr>
              <a:t>Quantum Financial Forecasting</a:t>
            </a:r>
            <a:endParaRPr sz="1800" b="0" i="0" u="none" strike="noStrike" cap="none">
              <a:solidFill>
                <a:srgbClr val="AEABA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" name="Google Shape;210;p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de-DE"/>
              <a:t>5</a:t>
            </a:fld>
            <a:endParaRPr/>
          </a:p>
        </p:txBody>
      </p:sp>
      <p:sp>
        <p:nvSpPr>
          <p:cNvPr id="211" name="Google Shape;211;p29"/>
          <p:cNvSpPr txBox="1"/>
          <p:nvPr/>
        </p:nvSpPr>
        <p:spPr>
          <a:xfrm>
            <a:off x="222881" y="268584"/>
            <a:ext cx="79863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de-DE" sz="4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Results QLSTM</a:t>
            </a:r>
            <a:endParaRPr sz="44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2" name="Google Shape;212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1460977"/>
            <a:ext cx="6019219" cy="4657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72775" y="1460977"/>
            <a:ext cx="6019223" cy="465730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A69B6E1-3B64-0655-DC75-3D236431D6E1}"/>
              </a:ext>
            </a:extLst>
          </p:cNvPr>
          <p:cNvSpPr/>
          <p:nvPr/>
        </p:nvSpPr>
        <p:spPr>
          <a:xfrm>
            <a:off x="683784" y="6030183"/>
            <a:ext cx="3364801" cy="21563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TRAIN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6DCF282-EDAC-7E27-75A6-62055A280AD8}"/>
              </a:ext>
            </a:extLst>
          </p:cNvPr>
          <p:cNvSpPr/>
          <p:nvPr/>
        </p:nvSpPr>
        <p:spPr>
          <a:xfrm>
            <a:off x="3990222" y="6029658"/>
            <a:ext cx="1689816" cy="21563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TEST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6502DE7-D2D9-9DED-8804-A8FAA0BDE08E}"/>
              </a:ext>
            </a:extLst>
          </p:cNvPr>
          <p:cNvSpPr/>
          <p:nvPr/>
        </p:nvSpPr>
        <p:spPr>
          <a:xfrm>
            <a:off x="6866595" y="6034157"/>
            <a:ext cx="3364801" cy="21563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TRAIN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51CDF00-C15D-F13C-FC32-51E8932B7F2F}"/>
              </a:ext>
            </a:extLst>
          </p:cNvPr>
          <p:cNvSpPr/>
          <p:nvPr/>
        </p:nvSpPr>
        <p:spPr>
          <a:xfrm>
            <a:off x="10173033" y="6033632"/>
            <a:ext cx="1689816" cy="21563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TEST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30" descr="Ein Bild, das Text, Schrift, Screenshot, Grafiken enthält.&#10;&#10;Automatisch generierte Beschreibu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68000" y="315345"/>
            <a:ext cx="1364844" cy="71494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30" descr="Ein Bild, das Schwarz, Dunkelheit enthält.&#10;&#10;Automatisch generierte Beschreibu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171026" y="507206"/>
            <a:ext cx="1130613" cy="408522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30"/>
          <p:cNvSpPr txBox="1"/>
          <p:nvPr/>
        </p:nvSpPr>
        <p:spPr>
          <a:xfrm>
            <a:off x="4556123" y="6488668"/>
            <a:ext cx="3079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de-DE" sz="1800" b="0" i="0" u="none" strike="noStrike" cap="none">
                <a:solidFill>
                  <a:srgbClr val="AEABAB"/>
                </a:solidFill>
                <a:latin typeface="Calibri"/>
                <a:ea typeface="Calibri"/>
                <a:cs typeface="Calibri"/>
                <a:sym typeface="Calibri"/>
              </a:rPr>
              <a:t>Quantum Financial Forecasting</a:t>
            </a:r>
            <a:endParaRPr sz="1800" b="0" i="0" u="none" strike="noStrike" cap="none">
              <a:solidFill>
                <a:srgbClr val="AEABA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" name="Google Shape;221;p3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de-DE"/>
              <a:t>6</a:t>
            </a:fld>
            <a:endParaRPr/>
          </a:p>
        </p:txBody>
      </p:sp>
      <p:sp>
        <p:nvSpPr>
          <p:cNvPr id="222" name="Google Shape;222;p30"/>
          <p:cNvSpPr txBox="1"/>
          <p:nvPr/>
        </p:nvSpPr>
        <p:spPr>
          <a:xfrm>
            <a:off x="222881" y="268584"/>
            <a:ext cx="79863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de-DE" sz="4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Results QLSTM vs Baseline</a:t>
            </a:r>
            <a:endParaRPr sz="44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 descr="A graph of a stock prediction&#10;&#10;Description automatically generated with medium confidence">
            <a:extLst>
              <a:ext uri="{FF2B5EF4-FFF2-40B4-BE49-F238E27FC236}">
                <a16:creationId xmlns:a16="http://schemas.microsoft.com/office/drawing/2014/main" id="{38DA0691-ADD1-7C81-3B88-157B67A8D7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7261" y="1775378"/>
            <a:ext cx="5824155" cy="4499229"/>
          </a:xfrm>
          <a:prstGeom prst="rect">
            <a:avLst/>
          </a:prstGeom>
        </p:spPr>
      </p:pic>
      <p:pic>
        <p:nvPicPr>
          <p:cNvPr id="5" name="Picture 4" descr="A graph of a stock prediction&#10;&#10;Description automatically generated with medium confidence">
            <a:extLst>
              <a:ext uri="{FF2B5EF4-FFF2-40B4-BE49-F238E27FC236}">
                <a16:creationId xmlns:a16="http://schemas.microsoft.com/office/drawing/2014/main" id="{61E1BB42-7AC6-099C-6B25-6B56A570C1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0584" y="1775378"/>
            <a:ext cx="5824155" cy="449922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7C2F39A-7411-EF21-74C8-AC0392DD8EDE}"/>
              </a:ext>
            </a:extLst>
          </p:cNvPr>
          <p:cNvSpPr/>
          <p:nvPr/>
        </p:nvSpPr>
        <p:spPr>
          <a:xfrm>
            <a:off x="939210" y="6213615"/>
            <a:ext cx="3364801" cy="21563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TRAIN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6D1FDE-8507-8055-10ED-D7EB5D97AC63}"/>
              </a:ext>
            </a:extLst>
          </p:cNvPr>
          <p:cNvSpPr/>
          <p:nvPr/>
        </p:nvSpPr>
        <p:spPr>
          <a:xfrm>
            <a:off x="4245648" y="6213090"/>
            <a:ext cx="1689816" cy="21563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TEST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11AF596-D357-3108-8E50-1CA7A41862B8}"/>
              </a:ext>
            </a:extLst>
          </p:cNvPr>
          <p:cNvSpPr/>
          <p:nvPr/>
        </p:nvSpPr>
        <p:spPr>
          <a:xfrm>
            <a:off x="6611950" y="6219357"/>
            <a:ext cx="3364801" cy="21563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TRAIN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D501038-CEB5-815C-6C28-62667E85BA69}"/>
              </a:ext>
            </a:extLst>
          </p:cNvPr>
          <p:cNvSpPr/>
          <p:nvPr/>
        </p:nvSpPr>
        <p:spPr>
          <a:xfrm>
            <a:off x="9918388" y="6218832"/>
            <a:ext cx="1689816" cy="21563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TEST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631C53-1A8C-A340-2313-0D24C0613D79}"/>
              </a:ext>
            </a:extLst>
          </p:cNvPr>
          <p:cNvSpPr txBox="1"/>
          <p:nvPr/>
        </p:nvSpPr>
        <p:spPr>
          <a:xfrm>
            <a:off x="2871749" y="1561317"/>
            <a:ext cx="8018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QLSTM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C75DD3F-94DD-14B6-7821-27483DF73A07}"/>
              </a:ext>
            </a:extLst>
          </p:cNvPr>
          <p:cNvSpPr txBox="1"/>
          <p:nvPr/>
        </p:nvSpPr>
        <p:spPr>
          <a:xfrm>
            <a:off x="8294350" y="1561317"/>
            <a:ext cx="15087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Baseline - LSTM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oogle Shape;227;p31" descr="Ein Bild, das Text, Schrift, Screenshot, Grafiken enthält.&#10;&#10;Automatisch generierte Beschreibu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68000" y="315345"/>
            <a:ext cx="1364844" cy="71494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31" descr="Ein Bild, das Schwarz, Dunkelheit enthält.&#10;&#10;Automatisch generierte Beschreibu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171026" y="507206"/>
            <a:ext cx="1130613" cy="408522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31"/>
          <p:cNvSpPr txBox="1"/>
          <p:nvPr/>
        </p:nvSpPr>
        <p:spPr>
          <a:xfrm>
            <a:off x="4556123" y="6488668"/>
            <a:ext cx="3079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de-DE" sz="1800" b="0" i="0" u="none" strike="noStrike" cap="none">
                <a:solidFill>
                  <a:srgbClr val="AEABAB"/>
                </a:solidFill>
                <a:latin typeface="Calibri"/>
                <a:ea typeface="Calibri"/>
                <a:cs typeface="Calibri"/>
                <a:sym typeface="Calibri"/>
              </a:rPr>
              <a:t>Quantum Financial Forecasting</a:t>
            </a:r>
            <a:endParaRPr sz="1800" b="0" i="0" u="none" strike="noStrike" cap="none">
              <a:solidFill>
                <a:srgbClr val="AEABA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p3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de-DE"/>
              <a:t>7</a:t>
            </a:fld>
            <a:endParaRPr/>
          </a:p>
        </p:txBody>
      </p:sp>
      <p:sp>
        <p:nvSpPr>
          <p:cNvPr id="231" name="Google Shape;231;p31"/>
          <p:cNvSpPr txBox="1"/>
          <p:nvPr/>
        </p:nvSpPr>
        <p:spPr>
          <a:xfrm>
            <a:off x="222874" y="268575"/>
            <a:ext cx="88188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de-DE" sz="4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Challenges in Predictions - QLSTM</a:t>
            </a:r>
            <a:endParaRPr sz="44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2" name="Google Shape;232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5" y="1751900"/>
            <a:ext cx="6151878" cy="4759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51885" y="1810700"/>
            <a:ext cx="6045964" cy="467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oogle Shape;227;p31" descr="Ein Bild, das Text, Schrift, Screenshot, Grafiken enthält.&#10;&#10;Automatisch generierte Beschreibu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68000" y="315345"/>
            <a:ext cx="1364844" cy="71494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31" descr="Ein Bild, das Schwarz, Dunkelheit enthält.&#10;&#10;Automatisch generierte Beschreibu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171026" y="507206"/>
            <a:ext cx="1130613" cy="408522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31"/>
          <p:cNvSpPr txBox="1"/>
          <p:nvPr/>
        </p:nvSpPr>
        <p:spPr>
          <a:xfrm>
            <a:off x="4556123" y="6488668"/>
            <a:ext cx="3079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de-DE" sz="1800" b="0" i="0" u="none" strike="noStrike" cap="none">
                <a:solidFill>
                  <a:srgbClr val="AEABAB"/>
                </a:solidFill>
                <a:latin typeface="Calibri"/>
                <a:ea typeface="Calibri"/>
                <a:cs typeface="Calibri"/>
                <a:sym typeface="Calibri"/>
              </a:rPr>
              <a:t>Quantum Financial Forecasting</a:t>
            </a:r>
            <a:endParaRPr sz="1800" b="0" i="0" u="none" strike="noStrike" cap="none">
              <a:solidFill>
                <a:srgbClr val="AEABA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p3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de-DE"/>
              <a:t>8</a:t>
            </a:fld>
            <a:endParaRPr/>
          </a:p>
        </p:txBody>
      </p:sp>
      <p:sp>
        <p:nvSpPr>
          <p:cNvPr id="231" name="Google Shape;231;p31"/>
          <p:cNvSpPr txBox="1"/>
          <p:nvPr/>
        </p:nvSpPr>
        <p:spPr>
          <a:xfrm>
            <a:off x="222874" y="268575"/>
            <a:ext cx="88188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de-DE" sz="4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Challenges in Predictions - QLSTM</a:t>
            </a:r>
            <a:endParaRPr sz="44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 descr="A graph with blue lines and red text&#10;&#10;Description automatically generated">
            <a:extLst>
              <a:ext uri="{FF2B5EF4-FFF2-40B4-BE49-F238E27FC236}">
                <a16:creationId xmlns:a16="http://schemas.microsoft.com/office/drawing/2014/main" id="{7F2A2E4C-54C6-5BA2-4028-C66A883DA0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46300" y="1729573"/>
            <a:ext cx="6169738" cy="4699380"/>
          </a:xfrm>
          <a:prstGeom prst="rect">
            <a:avLst/>
          </a:prstGeom>
        </p:spPr>
      </p:pic>
      <p:pic>
        <p:nvPicPr>
          <p:cNvPr id="5" name="Picture 4" descr="A graph showing the price of a stock&#10;&#10;Description automatically generated">
            <a:extLst>
              <a:ext uri="{FF2B5EF4-FFF2-40B4-BE49-F238E27FC236}">
                <a16:creationId xmlns:a16="http://schemas.microsoft.com/office/drawing/2014/main" id="{60CEA94C-46F7-FBE3-9C61-8FC4C87C8A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31118" y="1687651"/>
            <a:ext cx="6279815" cy="4783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2146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Google Shape;238;p32"/>
          <p:cNvPicPr preferRelativeResize="0"/>
          <p:nvPr/>
        </p:nvPicPr>
        <p:blipFill rotWithShape="1">
          <a:blip r:embed="rId3">
            <a:alphaModFix/>
          </a:blip>
          <a:srcRect l="3120" r="-3119"/>
          <a:stretch/>
        </p:blipFill>
        <p:spPr>
          <a:xfrm>
            <a:off x="9259400" y="3182838"/>
            <a:ext cx="2990040" cy="362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44963" y="4982321"/>
            <a:ext cx="3474455" cy="1818875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32"/>
          <p:cNvSpPr txBox="1"/>
          <p:nvPr/>
        </p:nvSpPr>
        <p:spPr>
          <a:xfrm>
            <a:off x="309274" y="1887100"/>
            <a:ext cx="9248235" cy="4591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sz="2800" b="1" u="sng" dirty="0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Technical Indicators</a:t>
            </a:r>
          </a:p>
          <a:p>
            <a:pPr marL="457200" lvl="4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dk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Simple Moving Average (SMA)</a:t>
            </a:r>
          </a:p>
          <a:p>
            <a:pPr marL="457200" lvl="8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dk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Exponential Moving Average (EMA)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u="sng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Social Sentiment</a:t>
            </a:r>
          </a:p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dk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Public opinion on stock development based on social media activities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</a:t>
            </a:r>
          </a:p>
        </p:txBody>
      </p:sp>
      <p:pic>
        <p:nvPicPr>
          <p:cNvPr id="246" name="Google Shape;246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9275" y="4970743"/>
            <a:ext cx="1818875" cy="181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32" descr="Ein Bild, das Text, Schrift, Screenshot, Grafiken enthält.&#10;&#10;Automatisch generierte Beschreibu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668000" y="315345"/>
            <a:ext cx="1364844" cy="71494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32" descr="Ein Bild, das Schwarz, Dunkelheit enthält.&#10;&#10;Automatisch generierte Beschreibu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171026" y="507206"/>
            <a:ext cx="1130613" cy="408522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32"/>
          <p:cNvSpPr txBox="1"/>
          <p:nvPr/>
        </p:nvSpPr>
        <p:spPr>
          <a:xfrm>
            <a:off x="4556123" y="6488668"/>
            <a:ext cx="3079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de-DE" sz="1800" b="0" i="0" u="none" strike="noStrike" cap="none">
                <a:solidFill>
                  <a:srgbClr val="AEABAB"/>
                </a:solidFill>
                <a:latin typeface="Calibri"/>
                <a:ea typeface="Calibri"/>
                <a:cs typeface="Calibri"/>
                <a:sym typeface="Calibri"/>
              </a:rPr>
              <a:t>Quantum Financial Forecasting</a:t>
            </a:r>
            <a:endParaRPr sz="1800" b="0" i="0" u="none" strike="noStrike" cap="none">
              <a:solidFill>
                <a:srgbClr val="AEABA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" name="Google Shape;242;p3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de-DE"/>
              <a:t>9</a:t>
            </a:fld>
            <a:endParaRPr/>
          </a:p>
        </p:txBody>
      </p:sp>
      <p:sp>
        <p:nvSpPr>
          <p:cNvPr id="243" name="Google Shape;243;p32"/>
          <p:cNvSpPr txBox="1"/>
          <p:nvPr/>
        </p:nvSpPr>
        <p:spPr>
          <a:xfrm>
            <a:off x="222881" y="268584"/>
            <a:ext cx="79863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de-DE" sz="4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Solution Approach - Datasets</a:t>
            </a:r>
            <a:endParaRPr sz="44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5" name="Google Shape;245;p3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316850" y="1038085"/>
            <a:ext cx="2875150" cy="2486625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32"/>
          <p:cNvSpPr/>
          <p:nvPr/>
        </p:nvSpPr>
        <p:spPr>
          <a:xfrm>
            <a:off x="9836225" y="3647050"/>
            <a:ext cx="2134500" cy="2316900"/>
          </a:xfrm>
          <a:prstGeom prst="rect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p32"/>
          <p:cNvSpPr/>
          <p:nvPr/>
        </p:nvSpPr>
        <p:spPr>
          <a:xfrm>
            <a:off x="9898350" y="1475888"/>
            <a:ext cx="2134500" cy="1611000"/>
          </a:xfrm>
          <a:prstGeom prst="rect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" name="Google Shape;249;p32"/>
          <p:cNvSpPr txBox="1"/>
          <p:nvPr/>
        </p:nvSpPr>
        <p:spPr>
          <a:xfrm>
            <a:off x="222881" y="1271500"/>
            <a:ext cx="7790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dk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Refine our datasets using Financial Modelling Prep</a:t>
            </a:r>
          </a:p>
        </p:txBody>
      </p:sp>
      <p:sp>
        <p:nvSpPr>
          <p:cNvPr id="250" name="Google Shape;250;p32"/>
          <p:cNvSpPr/>
          <p:nvPr/>
        </p:nvSpPr>
        <p:spPr>
          <a:xfrm>
            <a:off x="9277775" y="1038725"/>
            <a:ext cx="558600" cy="408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" name="Google Shape;251;p32"/>
          <p:cNvSpPr/>
          <p:nvPr/>
        </p:nvSpPr>
        <p:spPr>
          <a:xfrm>
            <a:off x="9171025" y="3086900"/>
            <a:ext cx="558600" cy="560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" name="Google Shape;252;p32"/>
          <p:cNvSpPr/>
          <p:nvPr/>
        </p:nvSpPr>
        <p:spPr>
          <a:xfrm>
            <a:off x="9098625" y="6395850"/>
            <a:ext cx="558600" cy="408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412</Words>
  <Application>Microsoft Macintosh PowerPoint</Application>
  <PresentationFormat>Widescreen</PresentationFormat>
  <Paragraphs>100</Paragraphs>
  <Slides>13</Slides>
  <Notes>13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Office</vt:lpstr>
      <vt:lpstr>Office</vt:lpstr>
      <vt:lpstr>Quantum Financial Forecasting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Quantum Financial Forecasting</dc:title>
  <cp:lastModifiedBy>Hgog, Mohamad</cp:lastModifiedBy>
  <cp:revision>7</cp:revision>
  <dcterms:modified xsi:type="dcterms:W3CDTF">2023-12-12T11:22:43Z</dcterms:modified>
</cp:coreProperties>
</file>